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10287000" cx="18288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Cabin"/>
      <p:regular r:id="rId39"/>
      <p:bold r:id="rId40"/>
      <p:italic r:id="rId41"/>
      <p:boldItalic r:id="rId42"/>
    </p:embeddedFont>
    <p:embeddedFont>
      <p:font typeface="Inter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jSspZnL8Mc6bVmIuZnSTFrHNpH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8717CA-74C6-44C6-AB3C-F5413AB1FE01}">
  <a:tblStyle styleId="{988717CA-74C6-44C6-AB3C-F5413AB1FE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bold.fntdata"/><Relationship Id="rId20" Type="http://schemas.openxmlformats.org/officeDocument/2006/relationships/slide" Target="slides/slide14.xml"/><Relationship Id="rId42" Type="http://schemas.openxmlformats.org/officeDocument/2006/relationships/font" Target="fonts/Cabin-boldItalic.fntdata"/><Relationship Id="rId41" Type="http://schemas.openxmlformats.org/officeDocument/2006/relationships/font" Target="fonts/Cabin-italic.fntdata"/><Relationship Id="rId22" Type="http://schemas.openxmlformats.org/officeDocument/2006/relationships/slide" Target="slides/slide16.xml"/><Relationship Id="rId44" Type="http://schemas.openxmlformats.org/officeDocument/2006/relationships/font" Target="fonts/Inter-bold.fntdata"/><Relationship Id="rId21" Type="http://schemas.openxmlformats.org/officeDocument/2006/relationships/slide" Target="slides/slide15.xml"/><Relationship Id="rId43" Type="http://schemas.openxmlformats.org/officeDocument/2006/relationships/font" Target="fonts/Inter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Poppins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Poppins-italic.fntdata"/><Relationship Id="rId14" Type="http://schemas.openxmlformats.org/officeDocument/2006/relationships/slide" Target="slides/slide8.xml"/><Relationship Id="rId36" Type="http://schemas.openxmlformats.org/officeDocument/2006/relationships/font" Target="fonts/Poppins-bold.fntdata"/><Relationship Id="rId17" Type="http://schemas.openxmlformats.org/officeDocument/2006/relationships/slide" Target="slides/slide11.xml"/><Relationship Id="rId39" Type="http://schemas.openxmlformats.org/officeDocument/2006/relationships/font" Target="fonts/Cabin-regular.fntdata"/><Relationship Id="rId16" Type="http://schemas.openxmlformats.org/officeDocument/2006/relationships/slide" Target="slides/slide10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00926226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a00926226d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After distributing the data in categorical and numerical parameters, we analyzed the data starting with categorical parameters</a:t>
            </a:r>
            <a:endParaRPr/>
          </a:p>
        </p:txBody>
      </p:sp>
      <p:sp>
        <p:nvSpPr>
          <p:cNvPr id="178" name="Google Shape;17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After distributing the data in categorical and numerical parameters, we analyzed the data starting with categorical parameters</a:t>
            </a:r>
            <a:endParaRPr/>
          </a:p>
        </p:txBody>
      </p:sp>
      <p:sp>
        <p:nvSpPr>
          <p:cNvPr id="191" name="Google Shape;19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00926226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2a00926226d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00926226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a00926226d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00926226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2a00926226d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00926226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2a00926226d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00926226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g2a00926226d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00926226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2a00926226d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00926226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2a00926226d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00926226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2a00926226d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00926226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2a00926226d_0_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00926226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2a00926226d_0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00926226d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2a00926226d_0_3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Mapping of categorical parameters with numerical parameters for better understanding of the datapoints</a:t>
            </a:r>
            <a:endParaRPr/>
          </a:p>
        </p:txBody>
      </p:sp>
      <p:sp>
        <p:nvSpPr>
          <p:cNvPr id="316" name="Google Shape;3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0092622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2a0092622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00926226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2a00926226d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00926226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2a00926226d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00926226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2a00926226d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00926226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2a00926226d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00926226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g2a00926226d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00926226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2a00926226d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50"/>
            <a:ext cx="172854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50"/>
            <a:ext cx="172854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2270694"/>
            <a:ext cx="17285400" cy="6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50"/>
            <a:ext cx="172854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50"/>
            <a:ext cx="172854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50"/>
            <a:ext cx="172854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50"/>
            <a:ext cx="172854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2270694"/>
            <a:ext cx="17285400" cy="6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6059008" y="9432550"/>
            <a:ext cx="60819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drive/folders/1BgXxjsai6LPZxX6CIq1CLQTFjX4CS606?usp=drive_link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hyperlink" Target="https://www.nature.com/articles/s41569-021-00522-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19402" r="19407" t="0"/>
          <a:stretch/>
        </p:blipFill>
        <p:spPr>
          <a:xfrm flipH="1">
            <a:off x="7094922" y="0"/>
            <a:ext cx="1119307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5195048" y="0"/>
            <a:ext cx="3799748" cy="10321025"/>
          </a:xfrm>
          <a:custGeom>
            <a:rect b="b" l="l" r="r" t="t"/>
            <a:pathLst>
              <a:path extrusionOk="0" h="1103880" w="406400">
                <a:moveTo>
                  <a:pt x="203200" y="0"/>
                </a:moveTo>
                <a:lnTo>
                  <a:pt x="406400" y="0"/>
                </a:lnTo>
                <a:lnTo>
                  <a:pt x="203200" y="1103880"/>
                </a:lnTo>
                <a:lnTo>
                  <a:pt x="0" y="1103880"/>
                </a:lnTo>
                <a:lnTo>
                  <a:pt x="2032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1028700" y="4349890"/>
            <a:ext cx="63012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Heart Failure Prediction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237225" y="3408900"/>
            <a:ext cx="574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8162" y="468424"/>
            <a:ext cx="2586775" cy="25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028700" y="5679790"/>
            <a:ext cx="6301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Using Supervised ML</a:t>
            </a:r>
            <a:endParaRPr b="1" i="0" sz="4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457724" y="7263574"/>
            <a:ext cx="5309400" cy="21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l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Gnanendar	</a:t>
            </a:r>
            <a:r>
              <a:rPr b="1" lang="en-US" sz="2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 </a:t>
            </a:r>
            <a:r>
              <a:rPr b="1" i="0" lang="en-US" sz="2700" u="none" cap="none" strike="noStrike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200070053</a:t>
            </a:r>
            <a:endParaRPr b="1" i="0" sz="2700" u="none" cap="none" strike="noStrike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0" marR="0" rtl="0" algn="l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Jaideep 	</a:t>
            </a:r>
            <a:r>
              <a:rPr b="1" lang="en-US" sz="2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   </a:t>
            </a:r>
            <a:r>
              <a:rPr b="1" i="0" lang="en-US" sz="2700" u="none" cap="none" strike="noStrike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200070035</a:t>
            </a:r>
            <a:endParaRPr b="1" i="0" sz="2700" u="none" cap="none" strike="noStrike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0" marR="0" rtl="0" algn="l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Jay			20D170017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00926226d_0_121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g2a00926226d_0_121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3. 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a00926226d_0_121"/>
          <p:cNvSpPr txBox="1"/>
          <p:nvPr/>
        </p:nvSpPr>
        <p:spPr>
          <a:xfrm>
            <a:off x="6408900" y="9628438"/>
            <a:ext cx="547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Figure 3: Distribution of Numerical Features</a:t>
            </a:r>
            <a:endParaRPr sz="23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3" name="Google Shape;173;g2a00926226d_0_121"/>
          <p:cNvSpPr txBox="1"/>
          <p:nvPr/>
        </p:nvSpPr>
        <p:spPr>
          <a:xfrm>
            <a:off x="595200" y="2736300"/>
            <a:ext cx="6310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Numerical Feature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: 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Age, Resting BP, Cholesterol, Max HR, Oldpeak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74" name="Google Shape;174;g2a00926226d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000" y="715250"/>
            <a:ext cx="9119600" cy="879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a00926226d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925" y="5025725"/>
            <a:ext cx="4647900" cy="44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9375" y="1618390"/>
            <a:ext cx="8489925" cy="409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034" y="5602927"/>
            <a:ext cx="8460509" cy="410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9375" y="5537891"/>
            <a:ext cx="8489924" cy="410996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"/>
          <p:cNvSpPr txBox="1"/>
          <p:nvPr/>
        </p:nvSpPr>
        <p:spPr>
          <a:xfrm>
            <a:off x="1028700" y="1794167"/>
            <a:ext cx="77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Categorical </a:t>
            </a:r>
            <a:r>
              <a:rPr b="1" lang="en-US" sz="3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Feature</a:t>
            </a:r>
            <a:endParaRPr b="1" i="0" sz="1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3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3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3. 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688975" y="2611050"/>
            <a:ext cx="8359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63% of male and 26% of females are affected by heart disease.</a:t>
            </a:r>
            <a:endParaRPr sz="1000"/>
          </a:p>
          <a:p>
            <a:pPr indent="-317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ASY chest pain or Fasting BS is 0, there is 80% chances of heart disease</a:t>
            </a:r>
            <a:endParaRPr sz="1000"/>
          </a:p>
          <a:p>
            <a:pPr indent="-317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Exercise Angina as Y shows 85% risk of heart disease</a:t>
            </a:r>
            <a:endParaRPr b="0" i="0" sz="2400" u="none" cap="none" strike="noStrike">
              <a:solidFill>
                <a:srgbClr val="0126B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5355975" y="9789100"/>
            <a:ext cx="757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Figure 4(a): Distribution of Categorical Features</a:t>
            </a:r>
            <a:endParaRPr sz="23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688975" y="2611050"/>
            <a:ext cx="9649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As age increases risk of heart disease also increases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Higher value of Max HR shows sign of healthy heart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With increase in Old peak risk of heart disease also increases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Cholesterol having value near 200 is good for heart</a:t>
            </a:r>
            <a:endParaRPr/>
          </a:p>
        </p:txBody>
      </p:sp>
      <p:sp>
        <p:nvSpPr>
          <p:cNvPr id="195" name="Google Shape;195;p4"/>
          <p:cNvSpPr txBox="1"/>
          <p:nvPr/>
        </p:nvSpPr>
        <p:spPr>
          <a:xfrm>
            <a:off x="858839" y="1800246"/>
            <a:ext cx="77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3200" u="none" cap="none" strike="noStrike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Numerical </a:t>
            </a:r>
            <a:r>
              <a:rPr b="1" lang="en-US" sz="3200">
                <a:solidFill>
                  <a:srgbClr val="17365D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  <a:endParaRPr b="0" i="0" sz="2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5875" y="1230325"/>
            <a:ext cx="7351723" cy="42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7292" y="5997460"/>
            <a:ext cx="5798706" cy="334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150" y="6030610"/>
            <a:ext cx="5458257" cy="327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38892" y="5969660"/>
            <a:ext cx="5798707" cy="339946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4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3. 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 txBox="1"/>
          <p:nvPr/>
        </p:nvSpPr>
        <p:spPr>
          <a:xfrm>
            <a:off x="5355975" y="9789100"/>
            <a:ext cx="757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Figure 4(b): Distribution of Numerical Features</a:t>
            </a:r>
            <a:endParaRPr sz="23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00926226d_0_144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g2a00926226d_0_144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3. 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a00926226d_0_144"/>
          <p:cNvSpPr txBox="1"/>
          <p:nvPr/>
        </p:nvSpPr>
        <p:spPr>
          <a:xfrm>
            <a:off x="605850" y="1822150"/>
            <a:ext cx="71424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6. Analysing the data based on Categorical feature vs Numerical feature: (Fig 5)</a:t>
            </a:r>
            <a:b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		6.1 Sex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		6.2 Chest Pain Type 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		6.3 Fasting BS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		6.4 Resting EEG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		6.5 Exercise Angina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		6.6 ST Slope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7. Analysing the data based on Numerical feature Vs Numerical Feature (Fig 6)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0" name="Google Shape;210;g2a00926226d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175" y="2503575"/>
            <a:ext cx="9511127" cy="363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a00926226d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4041" y="6221842"/>
            <a:ext cx="8249062" cy="314695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a00926226d_0_144"/>
          <p:cNvSpPr txBox="1"/>
          <p:nvPr/>
        </p:nvSpPr>
        <p:spPr>
          <a:xfrm>
            <a:off x="9217200" y="9628450"/>
            <a:ext cx="757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Figure 5: Example of Chest Pain type Vs Numerical Features</a:t>
            </a:r>
            <a:endParaRPr sz="23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00926226d_0_159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g2a00926226d_0_159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3. 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2a00926226d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75" y="2917825"/>
            <a:ext cx="8648575" cy="28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a00926226d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25" y="6017479"/>
            <a:ext cx="8648575" cy="28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a00926226d_0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4975" y="5931175"/>
            <a:ext cx="8357949" cy="27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a00926226d_0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70400" y="410458"/>
            <a:ext cx="8167524" cy="529211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a00926226d_0_159"/>
          <p:cNvSpPr txBox="1"/>
          <p:nvPr/>
        </p:nvSpPr>
        <p:spPr>
          <a:xfrm>
            <a:off x="1028700" y="1794167"/>
            <a:ext cx="77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3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Numerical vs Numerical Feature</a:t>
            </a:r>
            <a:endParaRPr b="1" i="0" sz="1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" name="Google Shape;224;g2a00926226d_0_159"/>
          <p:cNvSpPr txBox="1"/>
          <p:nvPr/>
        </p:nvSpPr>
        <p:spPr>
          <a:xfrm>
            <a:off x="4696550" y="9378100"/>
            <a:ext cx="889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Figure 6: Distribution of Numerical features to Numerical features</a:t>
            </a:r>
            <a:endParaRPr sz="23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00926226d_0_173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g2a00926226d_0_173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3. 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a00926226d_0_173"/>
          <p:cNvSpPr txBox="1"/>
          <p:nvPr/>
        </p:nvSpPr>
        <p:spPr>
          <a:xfrm>
            <a:off x="605850" y="1593550"/>
            <a:ext cx="166533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8. Creating a </a:t>
            </a: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correlation matrix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to identify the main features (Fig 7)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32" name="Google Shape;232;g2a00926226d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00" y="2655388"/>
            <a:ext cx="17069581" cy="48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a00926226d_0_173"/>
          <p:cNvSpPr txBox="1"/>
          <p:nvPr/>
        </p:nvSpPr>
        <p:spPr>
          <a:xfrm>
            <a:off x="605850" y="8370950"/>
            <a:ext cx="16653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9. Using </a:t>
            </a: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Chi-Squared Test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for feature selection of Categorical Feature Selection, and </a:t>
            </a: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ANOVA test 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for Numerical Feature selection (Fig 8)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4" name="Google Shape;234;g2a00926226d_0_173"/>
          <p:cNvSpPr txBox="1"/>
          <p:nvPr/>
        </p:nvSpPr>
        <p:spPr>
          <a:xfrm>
            <a:off x="7517575" y="7628713"/>
            <a:ext cx="383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Figure 7: </a:t>
            </a: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Correlation</a:t>
            </a: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Matrix</a:t>
            </a:r>
            <a:endParaRPr sz="23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00926226d_0_183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g2a00926226d_0_183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3. 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2a00926226d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2287175"/>
            <a:ext cx="7747613" cy="67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a00926226d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2561" y="2360878"/>
            <a:ext cx="6229214" cy="660774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a00926226d_0_183"/>
          <p:cNvSpPr txBox="1"/>
          <p:nvPr/>
        </p:nvSpPr>
        <p:spPr>
          <a:xfrm>
            <a:off x="4696550" y="9301900"/>
            <a:ext cx="8895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Figure 8: </a:t>
            </a: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Illustration</a:t>
            </a: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of Chi square test for selecting Categorical feature and ANOVA test for selecting Numerical feature</a:t>
            </a:r>
            <a:endParaRPr sz="23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00926226d_0_193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g2a00926226d_0_193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. Modelling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a00926226d_0_193"/>
          <p:cNvSpPr txBox="1"/>
          <p:nvPr/>
        </p:nvSpPr>
        <p:spPr>
          <a:xfrm>
            <a:off x="569200" y="1740100"/>
            <a:ext cx="16763400" cy="84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1.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Logistic Regression: 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Estimates the probability that an instance belongs to a particular class based on input features, using a logistic function.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2. Support Vector Classifier (SVC)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: It constructs a hyperplane or set of hyperplanes in a high-dimensional space, aiming to maximize the margin between classes, thus classifying data points.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3. Decision Tree Classifier: 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 tree-like model that recursively partitions the input space into regions, making decisions based on feature values to classify instances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4. Random Forest Classifier: 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 method that builds multiple decision trees and combines their predictions through voting or averaging, resulting in improved accuracy and reduced overfitting compared to individual trees.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5. K-Nearest Neighbors (K-NN) Classifier: 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 non-parametric algorithm that classifies instances based on the majority class of its K nearest neighbors in the feature space, where K is a predefined number.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00926226d_0_203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g2a00926226d_0_203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4. Modelling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a00926226d_0_203"/>
          <p:cNvSpPr txBox="1"/>
          <p:nvPr/>
        </p:nvSpPr>
        <p:spPr>
          <a:xfrm>
            <a:off x="1028700" y="2106450"/>
            <a:ext cx="1676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1.</a:t>
            </a:r>
            <a:r>
              <a:rPr lang="en-US" sz="3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1" lang="en-US" sz="3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Logistic Regression</a:t>
            </a: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: 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58" name="Google Shape;258;g2a00926226d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3271105"/>
            <a:ext cx="7685224" cy="600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a00926226d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6920" y="3666079"/>
            <a:ext cx="6775206" cy="532882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a00926226d_0_203"/>
          <p:cNvSpPr txBox="1"/>
          <p:nvPr/>
        </p:nvSpPr>
        <p:spPr>
          <a:xfrm>
            <a:off x="10482832" y="2454525"/>
            <a:ext cx="4850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: 87.50% </a:t>
            </a:r>
            <a:br>
              <a:rPr b="1" lang="en-US" sz="1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Cross Validation Score : 91.12% ROC_AUC Score : 87.43%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00926226d_0_223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g2a00926226d_0_223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4. Modelling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a00926226d_0_223"/>
          <p:cNvSpPr txBox="1"/>
          <p:nvPr/>
        </p:nvSpPr>
        <p:spPr>
          <a:xfrm>
            <a:off x="1028700" y="2106450"/>
            <a:ext cx="1676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2.</a:t>
            </a:r>
            <a:r>
              <a:rPr lang="en-US" sz="3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1" lang="en-US" sz="3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Support Vector Classifier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68" name="Google Shape;268;g2a00926226d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50" y="3252175"/>
            <a:ext cx="7701698" cy="61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a00926226d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8426" y="3514425"/>
            <a:ext cx="7028875" cy="56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a00926226d_0_223"/>
          <p:cNvSpPr txBox="1"/>
          <p:nvPr/>
        </p:nvSpPr>
        <p:spPr>
          <a:xfrm>
            <a:off x="10074525" y="2436300"/>
            <a:ext cx="545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: 87.50% </a:t>
            </a:r>
            <a:b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Cross Validation Score : 90.53% </a:t>
            </a:r>
            <a:b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ROC_AUC Score : 87.43%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8700" y="1866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INDEX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509030" y="5143500"/>
            <a:ext cx="311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605850" y="2419039"/>
            <a:ext cx="170763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8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4400"/>
              <a:buFont typeface="Cabin"/>
              <a:buAutoNum type="arabicPeriod"/>
            </a:pPr>
            <a:r>
              <a:rPr b="1" lang="en-US" sz="4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Introduction</a:t>
            </a:r>
            <a:endParaRPr b="1" sz="4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508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4400"/>
              <a:buFont typeface="Cabin"/>
              <a:buAutoNum type="arabicPeriod"/>
            </a:pPr>
            <a:r>
              <a:rPr b="1" lang="en-US" sz="4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Role of ML in healthcare</a:t>
            </a:r>
            <a:endParaRPr b="1" sz="4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508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4400"/>
              <a:buFont typeface="Cabin"/>
              <a:buAutoNum type="arabicPeriod"/>
            </a:pPr>
            <a:r>
              <a:rPr b="1" lang="en-US" sz="4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Methodology</a:t>
            </a:r>
            <a:endParaRPr b="1" sz="4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508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4400"/>
              <a:buFont typeface="Cabin"/>
              <a:buAutoNum type="arabicPeriod"/>
            </a:pPr>
            <a:r>
              <a:rPr b="1" lang="en-US" sz="4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Modeling</a:t>
            </a:r>
            <a:endParaRPr b="1" sz="4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508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4400"/>
              <a:buFont typeface="Cabin"/>
              <a:buAutoNum type="arabicPeriod"/>
            </a:pPr>
            <a:r>
              <a:rPr b="1" lang="en-US" sz="4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Conclusion</a:t>
            </a:r>
            <a:endParaRPr b="1" sz="4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00926226d_0_238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g2a00926226d_0_238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4. Modelling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a00926226d_0_238"/>
          <p:cNvSpPr txBox="1"/>
          <p:nvPr/>
        </p:nvSpPr>
        <p:spPr>
          <a:xfrm>
            <a:off x="1028700" y="2106450"/>
            <a:ext cx="1676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3. Decision Tree Classifier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78" name="Google Shape;278;g2a00926226d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8426" y="3514425"/>
            <a:ext cx="7028875" cy="56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a00926226d_0_238"/>
          <p:cNvSpPr txBox="1"/>
          <p:nvPr/>
        </p:nvSpPr>
        <p:spPr>
          <a:xfrm>
            <a:off x="10074525" y="2436300"/>
            <a:ext cx="54585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:  84.78%</a:t>
            </a:r>
            <a:endParaRPr b="1" sz="1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Cross Validation Score :  89.09%</a:t>
            </a:r>
            <a:endParaRPr b="1" sz="1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ROC_AUC Score :  84.62%</a:t>
            </a:r>
            <a:endParaRPr b="1" sz="1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0" name="Google Shape;280;g2a00926226d_0_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725" y="3252187"/>
            <a:ext cx="7450200" cy="597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a00926226d_0_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4631" y="3582531"/>
            <a:ext cx="7028875" cy="5680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00926226d_0_250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g2a00926226d_0_250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4. Modelling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a00926226d_0_250"/>
          <p:cNvSpPr txBox="1"/>
          <p:nvPr/>
        </p:nvSpPr>
        <p:spPr>
          <a:xfrm>
            <a:off x="952500" y="2106450"/>
            <a:ext cx="1676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4. Random Forest </a:t>
            </a:r>
            <a:r>
              <a:rPr b="1" lang="en-US" sz="3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Classifier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89" name="Google Shape;289;g2a00926226d_0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8426" y="3514425"/>
            <a:ext cx="7028875" cy="56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a00926226d_0_250"/>
          <p:cNvSpPr txBox="1"/>
          <p:nvPr/>
        </p:nvSpPr>
        <p:spPr>
          <a:xfrm>
            <a:off x="10074525" y="2436300"/>
            <a:ext cx="54585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:  84.24%</a:t>
            </a:r>
            <a:endParaRPr b="1" sz="1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Cross Validation Score :  92.91%</a:t>
            </a:r>
            <a:endParaRPr b="1" sz="1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ROC_AUC Score :  84.06%</a:t>
            </a:r>
            <a:endParaRPr b="1" sz="1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1" name="Google Shape;291;g2a00926226d_0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4631" y="3582531"/>
            <a:ext cx="7028875" cy="568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a00926226d_0_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9105" y="3393005"/>
            <a:ext cx="7381875" cy="592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a00926226d_0_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7030" y="3713655"/>
            <a:ext cx="6782380" cy="5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00926226d_0_264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g2a00926226d_0_264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4. Modelling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a00926226d_0_264"/>
          <p:cNvSpPr txBox="1"/>
          <p:nvPr/>
        </p:nvSpPr>
        <p:spPr>
          <a:xfrm>
            <a:off x="1028700" y="2106450"/>
            <a:ext cx="1676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5. K-Nearest Neighbour Classifier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01" name="Google Shape;301;g2a00926226d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8426" y="3514425"/>
            <a:ext cx="7028875" cy="56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a00926226d_0_264"/>
          <p:cNvSpPr txBox="1"/>
          <p:nvPr/>
        </p:nvSpPr>
        <p:spPr>
          <a:xfrm>
            <a:off x="10074525" y="2436300"/>
            <a:ext cx="54585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:  81.52%</a:t>
            </a:r>
            <a:endParaRPr b="1" sz="1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Cross Validation Score :  89.34%</a:t>
            </a:r>
            <a:endParaRPr b="1" sz="1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ROC_AUC Score :  81.36%</a:t>
            </a:r>
            <a:endParaRPr b="1" sz="1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3" name="Google Shape;303;g2a00926226d_0_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4631" y="3582531"/>
            <a:ext cx="7028875" cy="568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a00926226d_0_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7030" y="3713655"/>
            <a:ext cx="6782380" cy="5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a00926226d_0_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6980" y="3252180"/>
            <a:ext cx="7701700" cy="618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a00926226d_0_2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18430" y="3582530"/>
            <a:ext cx="7028879" cy="56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00926226d_0_300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g2a00926226d_0_300"/>
          <p:cNvSpPr txBox="1"/>
          <p:nvPr/>
        </p:nvSpPr>
        <p:spPr>
          <a:xfrm>
            <a:off x="1028700" y="4251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5. Conclusion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a00926226d_0_300"/>
          <p:cNvSpPr txBox="1"/>
          <p:nvPr/>
        </p:nvSpPr>
        <p:spPr>
          <a:xfrm>
            <a:off x="1028700" y="1809900"/>
            <a:ext cx="16763400" cy="7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700"/>
              <a:buFont typeface="Cabin"/>
              <a:buChar char="●"/>
            </a:pPr>
            <a:r>
              <a:rPr lang="en-US" sz="3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This dataset is great for understanding how to handle binary classification problems with the combination of numerical and categorical features.</a:t>
            </a:r>
            <a:endParaRPr sz="3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700"/>
              <a:buFont typeface="Cabin"/>
              <a:buChar char="●"/>
            </a:pPr>
            <a:r>
              <a:rPr lang="en-US" sz="3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Subject matter experts, in this case doctors or nurses, can be assisted by providing insights that enables them to take the next line of action.</a:t>
            </a:r>
            <a:endParaRPr sz="3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700"/>
              <a:buFont typeface="Cabin"/>
              <a:buChar char="●"/>
            </a:pPr>
            <a:r>
              <a:rPr lang="en-US" sz="3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For modeling, hyperparameter tuning is not done. It can push the performances of the algorithms. Overall the algorithm performances are good.</a:t>
            </a:r>
            <a:endParaRPr sz="3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700"/>
              <a:buFont typeface="Cabin"/>
              <a:buChar char="●"/>
            </a:pPr>
            <a:r>
              <a:rPr lang="en-US" sz="3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Logistic Regression and SVC shows highest Accuracy of 87.78%</a:t>
            </a:r>
            <a:endParaRPr sz="3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700"/>
              <a:buFont typeface="Cabin"/>
              <a:buChar char="●"/>
            </a:pPr>
            <a:r>
              <a:rPr lang="en-US" sz="3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Folder with all work - </a:t>
            </a:r>
            <a:r>
              <a:rPr lang="en-US" sz="34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Drive</a:t>
            </a:r>
            <a:endParaRPr sz="3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This is an early stage of using ML approaches but suggests that it could prove to be an excellent adjunct to patient care.</a:t>
            </a:r>
            <a:endParaRPr sz="37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"/>
          <p:cNvSpPr txBox="1"/>
          <p:nvPr/>
        </p:nvSpPr>
        <p:spPr>
          <a:xfrm>
            <a:off x="1162050" y="1468648"/>
            <a:ext cx="10744200" cy="7349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00"/>
              <a:buFont typeface="Arial"/>
              <a:buNone/>
            </a:pPr>
            <a:r>
              <a:rPr b="1" i="0" lang="en-US" sz="19900" u="none" cap="none" strike="noStrike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9"/>
          <p:cNvSpPr/>
          <p:nvPr/>
        </p:nvSpPr>
        <p:spPr>
          <a:xfrm>
            <a:off x="9144000" y="-34025"/>
            <a:ext cx="9397252" cy="10321025"/>
          </a:xfrm>
          <a:custGeom>
            <a:rect b="b" l="l" r="r" t="t"/>
            <a:pathLst>
              <a:path extrusionOk="0" h="1103880" w="406400">
                <a:moveTo>
                  <a:pt x="203200" y="0"/>
                </a:moveTo>
                <a:lnTo>
                  <a:pt x="406400" y="0"/>
                </a:lnTo>
                <a:lnTo>
                  <a:pt x="203200" y="1103880"/>
                </a:lnTo>
                <a:lnTo>
                  <a:pt x="0" y="1103880"/>
                </a:lnTo>
                <a:lnTo>
                  <a:pt x="20320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320" name="Google Shape;320;p9"/>
          <p:cNvSpPr/>
          <p:nvPr/>
        </p:nvSpPr>
        <p:spPr>
          <a:xfrm>
            <a:off x="13620750" y="-17013"/>
            <a:ext cx="9397252" cy="10321025"/>
          </a:xfrm>
          <a:custGeom>
            <a:rect b="b" l="l" r="r" t="t"/>
            <a:pathLst>
              <a:path extrusionOk="0" h="1103880" w="406400">
                <a:moveTo>
                  <a:pt x="203200" y="0"/>
                </a:moveTo>
                <a:lnTo>
                  <a:pt x="406400" y="0"/>
                </a:lnTo>
                <a:lnTo>
                  <a:pt x="203200" y="1103880"/>
                </a:lnTo>
                <a:lnTo>
                  <a:pt x="0" y="1103880"/>
                </a:lnTo>
                <a:lnTo>
                  <a:pt x="20320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321" name="Google Shape;321;p9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00926226d_0_0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a00926226d_0_0"/>
          <p:cNvSpPr txBox="1"/>
          <p:nvPr/>
        </p:nvSpPr>
        <p:spPr>
          <a:xfrm>
            <a:off x="605850" y="1828739"/>
            <a:ext cx="17076300" cy="7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Motivation:</a:t>
            </a: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Heart failure is one of the biggest reason for death across the globe, as it is cause of 35% of total death worldwide. If we are able to predict heart disease on the basis on certain parameters it would be helpful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Char char="●"/>
            </a:pPr>
            <a:r>
              <a:rPr i="0" lang="en-US" sz="3000" u="none" cap="none" strike="noStrike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Heart failure is a serious and common condition. The annual incidence of heart failure in India is estimated to be 0.5 – 1.8 million people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Char char="●"/>
            </a:pPr>
            <a:r>
              <a:rPr i="0" lang="en-US" sz="3000" u="none" cap="none" strike="noStrike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Machine learning can be used to develop non-invasive and low-cost methods of heart failure prediction. This could make it possible to diagnose heart failure earlier and more widely 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acceptable</a:t>
            </a:r>
            <a:endParaRPr sz="3000">
              <a:solidFill>
                <a:srgbClr val="0126B4"/>
              </a:solidFill>
              <a:highlight>
                <a:srgbClr val="FFFF00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a00926226d_0_0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2625" lvl="0" marL="45720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F56553"/>
              </a:buClr>
              <a:buSzPts val="7150"/>
              <a:buFont typeface="Poppins"/>
              <a:buAutoNum type="arabicPeriod"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a00926226d_0_0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00926226d_0_39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a00926226d_0_39"/>
          <p:cNvSpPr txBox="1"/>
          <p:nvPr/>
        </p:nvSpPr>
        <p:spPr>
          <a:xfrm>
            <a:off x="605850" y="1593539"/>
            <a:ext cx="17076300" cy="83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Attributes taken into account</a:t>
            </a:r>
            <a:endParaRPr b="1"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600"/>
              <a:buAutoNum type="arabicPeriod"/>
            </a:pPr>
            <a:r>
              <a:rPr lang="en-US" sz="26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Age: Age of patient [years]</a:t>
            </a:r>
            <a:endParaRPr sz="26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600"/>
              <a:buAutoNum type="arabicPeriod"/>
            </a:pPr>
            <a:r>
              <a:rPr lang="en-US" sz="26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Sex: Sex of the patient [M: Make, F: Female]</a:t>
            </a:r>
            <a:endParaRPr sz="26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600"/>
              <a:buAutoNum type="arabicPeriod"/>
            </a:pPr>
            <a:r>
              <a:rPr lang="en-US" sz="26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Chest Pain Type: There are 4 different types of chest pain addressed in this dataset; TA: Typical Angina, ATA: Atypical Angina; NAP: Non-Anginal Pain; ASY: Asymptomatic.</a:t>
            </a:r>
            <a:endParaRPr sz="26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600"/>
              <a:buAutoNum type="arabicPeriod"/>
            </a:pPr>
            <a:r>
              <a:rPr lang="en-US" sz="26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Resting Blood Pressure:</a:t>
            </a:r>
            <a:endParaRPr sz="26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600"/>
              <a:buFont typeface="Cabin"/>
              <a:buAutoNum type="arabicPeriod"/>
            </a:pPr>
            <a:r>
              <a:rPr lang="en-US" sz="26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Cholesterol: serum cholesterol [mm/dl]</a:t>
            </a:r>
            <a:endParaRPr sz="26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600"/>
              <a:buFont typeface="Cabin"/>
              <a:buAutoNum type="arabicPeriod"/>
            </a:pPr>
            <a:r>
              <a:rPr lang="en-US" sz="26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Fasting BS: [1: if FastingBS &gt; 120 mg/dl, 0: otherwise]</a:t>
            </a:r>
            <a:endParaRPr sz="26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600"/>
              <a:buFont typeface="Cabin"/>
              <a:buAutoNum type="arabicPeriod"/>
            </a:pPr>
            <a:r>
              <a:rPr lang="en-US" sz="26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Resting ECG: [Normal: Normal, ST: having ST-T wave abnormality, LVH: showing probable left ventricular hypertrophy]</a:t>
            </a:r>
            <a:endParaRPr sz="26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600"/>
              <a:buFont typeface="Cabin"/>
              <a:buAutoNum type="arabicPeriod"/>
            </a:pPr>
            <a:r>
              <a:rPr lang="en-US" sz="26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Max HR: [Numeric value between 60 and 202]</a:t>
            </a:r>
            <a:endParaRPr sz="26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600"/>
              <a:buFont typeface="Cabin"/>
              <a:buAutoNum type="arabicPeriod"/>
            </a:pPr>
            <a:r>
              <a:rPr lang="en-US" sz="26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Exercise Angina: [Y: Yes, N: No]</a:t>
            </a:r>
            <a:endParaRPr sz="26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600"/>
              <a:buFont typeface="Cabin"/>
              <a:buAutoNum type="arabicPeriod"/>
            </a:pPr>
            <a:r>
              <a:rPr lang="en-US" sz="26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Old Peak:  [Numeric value measured in depression]</a:t>
            </a:r>
            <a:endParaRPr sz="26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600"/>
              <a:buFont typeface="Cabin"/>
              <a:buAutoNum type="arabicPeriod"/>
            </a:pPr>
            <a:r>
              <a:rPr lang="en-US" sz="26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ST Slope:  [Up: upsloping, Flat: flat, Down: downsloping]</a:t>
            </a:r>
            <a:endParaRPr sz="26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5" name="Google Shape;115;g2a00926226d_0_39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g2a00926226d_0_39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82625" lvl="0" marL="45720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F56553"/>
              </a:buClr>
              <a:buSzPts val="7150"/>
              <a:buFont typeface="Poppins"/>
              <a:buAutoNum type="arabicPeriod"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00926226d_0_59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a00926226d_0_59"/>
          <p:cNvSpPr txBox="1"/>
          <p:nvPr/>
        </p:nvSpPr>
        <p:spPr>
          <a:xfrm>
            <a:off x="605850" y="1593539"/>
            <a:ext cx="17076300" cy="8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Char char="●"/>
            </a:pPr>
            <a:r>
              <a:rPr b="1" lang="en-US" sz="3000" u="sng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Early detection and Risk prediction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: Analyze diverse patient data, including vital signs, medical history, and diagnostic tests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Char char="●"/>
            </a:pPr>
            <a:r>
              <a:rPr b="1" lang="en-US" sz="3000" u="sng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Diagnostic Support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:  Analyzing symptoms, imaging data (like echocardiograms), and biomarkers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Char char="●"/>
            </a:pPr>
            <a:r>
              <a:rPr b="1" lang="en-US" sz="3000" u="sng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Personalized Treatment Approaches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: development of personalized treatment strategies by analyzing patient-specific data, such as genetic markers and response to previous treatments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Char char="●"/>
            </a:pPr>
            <a:r>
              <a:rPr b="1" lang="en-US" sz="3000" u="sng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Remote Monitoring and Telemedicine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: remote monitoring systems continuously track physiological parameters, providing real-time insights into a patient's condition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Char char="●"/>
            </a:pPr>
            <a:r>
              <a:rPr b="1" lang="en-US" sz="3000" u="sng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Research and Drug Development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: Expediting research efforts by analyzing vast datasets and aiding in the discovery of new biomarkers, potential therapies, and drug responses related to heart failure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3" name="Google Shape;123;g2a00926226d_0_59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g2a00926226d_0_59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2. Role of ML in healthcare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00926226d_0_285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a00926226d_0_285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g2a00926226d_0_285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2. Role of ML in healthcare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a00926226d_0_285"/>
          <p:cNvSpPr txBox="1"/>
          <p:nvPr/>
        </p:nvSpPr>
        <p:spPr>
          <a:xfrm>
            <a:off x="1028700" y="1889539"/>
            <a:ext cx="1707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Integration of wearable technology</a:t>
            </a:r>
            <a:endParaRPr sz="3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3" name="Google Shape;133;g2a00926226d_0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825" y="2772187"/>
            <a:ext cx="10405947" cy="567073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a00926226d_0_285"/>
          <p:cNvSpPr txBox="1"/>
          <p:nvPr/>
        </p:nvSpPr>
        <p:spPr>
          <a:xfrm>
            <a:off x="1010700" y="2750250"/>
            <a:ext cx="54735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Smart Watch can detect:</a:t>
            </a:r>
            <a:endParaRPr sz="3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AutoNum type="arabicPeriod"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Resting Blood Pressure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AutoNum type="arabicPeriod"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Resting ECG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AutoNum type="arabicPeriod"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Heart Rate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AutoNum type="arabicPeriod"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Old Peak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AutoNum type="arabicPeriod"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ST Slope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5" name="Google Shape;135;g2a00926226d_0_285"/>
          <p:cNvSpPr txBox="1"/>
          <p:nvPr/>
        </p:nvSpPr>
        <p:spPr>
          <a:xfrm>
            <a:off x="1010700" y="6767600"/>
            <a:ext cx="55836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Clinician</a:t>
            </a:r>
            <a:r>
              <a:rPr lang="en-US" sz="3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Assistance is required for</a:t>
            </a:r>
            <a:r>
              <a:rPr lang="en-US" sz="34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  <a:endParaRPr sz="34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AutoNum type="arabicPeriod"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Chest Pain Type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AutoNum type="arabicPeriod"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Cholesterol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AutoNum type="arabicPeriod"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Fasting BS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6" name="Google Shape;136;g2a00926226d_0_285"/>
          <p:cNvSpPr txBox="1"/>
          <p:nvPr/>
        </p:nvSpPr>
        <p:spPr>
          <a:xfrm>
            <a:off x="0" y="9732900"/>
            <a:ext cx="1474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Nature Medicine. (2021). Beyond the numbers: Understanding the complex interactions that contribute to heart failure with preserved ejection fraction. </a:t>
            </a:r>
            <a:r>
              <a:rPr i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Nature Reviews Cardiology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18(11), 719-720.</a:t>
            </a:r>
            <a:r>
              <a:rPr lang="en-US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https://www.nature.com/articles/s41569-021-00522-7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00926226d_0_72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a00926226d_0_72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g2a00926226d_0_72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. 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2a00926226d_0_72"/>
          <p:cNvSpPr txBox="1"/>
          <p:nvPr/>
        </p:nvSpPr>
        <p:spPr>
          <a:xfrm>
            <a:off x="605850" y="1593550"/>
            <a:ext cx="16763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AutoNum type="arabicPeriod"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Acquiring the dataset and categorizing it in the type of data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AutoNum type="arabicPeriod"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Creating the mean distribution of the data and sorting it in “Heart Disease” and “No Heart Disease”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aphicFrame>
        <p:nvGraphicFramePr>
          <p:cNvPr id="145" name="Google Shape;145;g2a00926226d_0_72"/>
          <p:cNvGraphicFramePr/>
          <p:nvPr/>
        </p:nvGraphicFramePr>
        <p:xfrm>
          <a:off x="2655250" y="4004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{988717CA-74C6-44C6-AB3C-F5413AB1FE01}</a:tableStyleId>
              </a:tblPr>
              <a:tblGrid>
                <a:gridCol w="1002950"/>
                <a:gridCol w="2455575"/>
                <a:gridCol w="1677325"/>
              </a:tblGrid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 No.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Column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Type 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int64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Sex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ChestPainType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RestingBP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int64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Cholesterol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int64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FastingBS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int64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RestingECG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MaxHR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int64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ExerciseAngina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Oldpeak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float64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ST_Slope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HeartDisease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int64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46" name="Google Shape;146;g2a00926226d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3000" y="3852150"/>
            <a:ext cx="5686290" cy="54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a00926226d_0_72"/>
          <p:cNvSpPr txBox="1"/>
          <p:nvPr/>
        </p:nvSpPr>
        <p:spPr>
          <a:xfrm>
            <a:off x="9733450" y="9326950"/>
            <a:ext cx="5470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Figure 1: Mean Distribution of dataset for a) Heart Disease, b) No Heart Disease</a:t>
            </a:r>
            <a:endParaRPr sz="23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00926226d_0_135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g2a00926226d_0_135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3. 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a00926226d_0_135"/>
          <p:cNvSpPr txBox="1"/>
          <p:nvPr/>
        </p:nvSpPr>
        <p:spPr>
          <a:xfrm>
            <a:off x="605850" y="1593550"/>
            <a:ext cx="16763400" cy="7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3.	Dividing the features in </a:t>
            </a: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Categorical 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and </a:t>
            </a: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Numerical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 feature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4.	Analysing distribution of categorical features (Figure 2) and numerical features (Figure 3)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5.	Analyze categorical features vs Target variable (Figure 4)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5" name="Google Shape;155;g2a00926226d_0_135"/>
          <p:cNvSpPr txBox="1"/>
          <p:nvPr/>
        </p:nvSpPr>
        <p:spPr>
          <a:xfrm>
            <a:off x="2033250" y="3429000"/>
            <a:ext cx="200256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feature: </a:t>
            </a:r>
            <a:r>
              <a:rPr i="1"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Sex, Chest Pain Type, Fasting BS, Resting ECG, Exercise Angina, ST Slope</a:t>
            </a:r>
            <a:endParaRPr i="1"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feature:</a:t>
            </a:r>
            <a:r>
              <a:rPr i="1"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Age, Resting BP, Cholesterol, Max HR, Oldpeak</a:t>
            </a:r>
            <a:endParaRPr i="1"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00926226d_0_106"/>
          <p:cNvSpPr txBox="1"/>
          <p:nvPr>
            <p:ph idx="12" type="sldNum"/>
          </p:nvPr>
        </p:nvSpPr>
        <p:spPr>
          <a:xfrm>
            <a:off x="13261333" y="9432550"/>
            <a:ext cx="4481400" cy="54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g2a00926226d_0_106"/>
          <p:cNvSpPr txBox="1"/>
          <p:nvPr/>
        </p:nvSpPr>
        <p:spPr>
          <a:xfrm>
            <a:off x="1028700" y="4294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3. 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2a00926226d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800" y="1087215"/>
            <a:ext cx="8671618" cy="845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a00926226d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88" y="5265350"/>
            <a:ext cx="8671625" cy="42739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a00926226d_0_106"/>
          <p:cNvSpPr txBox="1"/>
          <p:nvPr/>
        </p:nvSpPr>
        <p:spPr>
          <a:xfrm>
            <a:off x="1597500" y="4665238"/>
            <a:ext cx="547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Figure 2: Distribution of Categorical Features</a:t>
            </a:r>
            <a:endParaRPr sz="23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5" name="Google Shape;165;g2a00926226d_0_106"/>
          <p:cNvSpPr txBox="1"/>
          <p:nvPr/>
        </p:nvSpPr>
        <p:spPr>
          <a:xfrm>
            <a:off x="595200" y="2301575"/>
            <a:ext cx="8268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Categorical Features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: Sex, Chest Pain Type, Fasting BS, Resting ECG, Exercise Angina, ST Slope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